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75" r:id="rId4"/>
    <p:sldId id="284" r:id="rId5"/>
    <p:sldId id="288" r:id="rId6"/>
    <p:sldId id="289" r:id="rId7"/>
    <p:sldId id="290" r:id="rId8"/>
    <p:sldId id="263" r:id="rId9"/>
    <p:sldId id="277" r:id="rId10"/>
    <p:sldId id="261" r:id="rId11"/>
    <p:sldId id="270" r:id="rId12"/>
    <p:sldId id="259" r:id="rId13"/>
    <p:sldId id="264" r:id="rId14"/>
    <p:sldId id="260" r:id="rId15"/>
    <p:sldId id="272" r:id="rId16"/>
    <p:sldId id="271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9"/>
    <p:restoredTop sz="94674"/>
  </p:normalViewPr>
  <p:slideViewPr>
    <p:cSldViewPr snapToGrid="0" snapToObjects="1">
      <p:cViewPr>
        <p:scale>
          <a:sx n="70" d="100"/>
          <a:sy n="70" d="100"/>
        </p:scale>
        <p:origin x="172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png>
</file>

<file path=ppt/media/image3.jpg>
</file>

<file path=ppt/media/image4.png>
</file>

<file path=ppt/media/image5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Times New Roman" charset="0"/>
                <a:ea typeface="ＭＳ Ｐゴシック" charset="0"/>
                <a:cs typeface="ＭＳ Ｐゴシック" charset="0"/>
              </a:rPr>
              <a:t>Talk about who I am in preparation for knowing who they are</a:t>
            </a:r>
          </a:p>
        </p:txBody>
      </p:sp>
    </p:spTree>
    <p:extLst>
      <p:ext uri="{BB962C8B-B14F-4D97-AF65-F5344CB8AC3E}">
        <p14:creationId xmlns:p14="http://schemas.microsoft.com/office/powerpoint/2010/main" val="3088098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atanyasweeney.org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duke.edu/courses/compsci116/spring19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ukecs.github.io/textbook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ukecs.github.io/textbook/" TargetMode="External"/><Relationship Id="rId2" Type="http://schemas.openxmlformats.org/officeDocument/2006/relationships/hyperlink" Target="https://dukecs.github.io/textbook/chapters/01/what-is-data-scienc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FoDS-s19-0110-0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FoDS-s19-0110-1" TargetMode="Externa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nami.com/2016/01/22/data-scientists-the-myth-and-the-reality/" TargetMode="External"/><Relationship Id="rId2" Type="http://schemas.openxmlformats.org/officeDocument/2006/relationships/hyperlink" Target="http://www.forbes.com/sites/louiscolumbus/2018/01/29/data-scientist-is-the-best-job-in-america-according-glassdoors-2018-ranking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latin typeface="Lucida Calligraphy" panose="03010101010101010101" pitchFamily="66" charset="77"/>
              </a:rPr>
              <a:t>Welcome</a:t>
            </a:r>
            <a:r>
              <a:rPr lang="en-US" dirty="0"/>
              <a:t> to</a:t>
            </a:r>
            <a:br>
              <a:rPr lang="en-US" dirty="0"/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116: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Foundations of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January 10, 2019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1/10/19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Introduction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C198-1592-AD40-A7A2-43CF62EC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&amp; Social Implications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A827-0DCE-9441-9B15-6771D2670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Fairness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equity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avoid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bias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that may be inherent in data sets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Sentencing practices for criminal justice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Validity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set should contain accurate and relevant information. Context matters!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Survivor bias in analyzing STEM degree production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confidence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Don’t draw stronger-than-appropriate conclusions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Stock market predictions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Privacy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Must be good stewards of data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how data is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collected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analyzed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4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51618-64BD-AA44-9AFC-6E118B89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Latanya Sweeney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62DC-D665-754C-BC98-D13544DA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CD0FFF4-F07C-744F-95FD-B7E4D9DA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8" b="6068"/>
          <a:stretch>
            <a:fillRect/>
          </a:stretch>
        </p:blipFill>
        <p:spPr>
          <a:xfrm>
            <a:off x="9034540" y="1804162"/>
            <a:ext cx="2426448" cy="286390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4FEAD7-82F1-9548-BC1C-7941F64EB7DC}"/>
              </a:ext>
            </a:extLst>
          </p:cNvPr>
          <p:cNvSpPr txBox="1">
            <a:spLocks/>
          </p:cNvSpPr>
          <p:nvPr/>
        </p:nvSpPr>
        <p:spPr bwMode="auto">
          <a:xfrm>
            <a:off x="945388" y="1853057"/>
            <a:ext cx="713790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Prof. Government and Technology @ Harvard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Former CTO of the FTC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dirty="0">
                <a:solidFill>
                  <a:srgbClr val="00279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 am a computer scientist with a long history of weaving technology and policy together to remove stakeholder barriers to technology adoption. My focus is on "computational policy" and I term myself a "computer (cross) policy" scientist. I have enjoyed success at creating technology that weaves with policy to resolve real-world technology-privacy clashes.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B73DCED-0187-5942-AB71-A008A56BC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362" y="4816301"/>
            <a:ext cx="2534463" cy="189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F0C068-8F2A-A948-BDAE-81CD937F80E6}"/>
              </a:ext>
            </a:extLst>
          </p:cNvPr>
          <p:cNvSpPr txBox="1">
            <a:spLocks/>
          </p:cNvSpPr>
          <p:nvPr/>
        </p:nvSpPr>
        <p:spPr bwMode="auto">
          <a:xfrm>
            <a:off x="4954016" y="4816301"/>
            <a:ext cx="5881624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b="1" dirty="0">
                <a:solidFill>
                  <a:srgbClr val="00279F"/>
                </a:solidFill>
                <a:latin typeface="Book Antiqua" charset="0"/>
                <a:ea typeface="MS PGothic" charset="0"/>
                <a:cs typeface="MS PGothic" charset="0"/>
                <a:hlinkClick r:id="rId4"/>
              </a:rPr>
              <a:t>http://latanyasweeney.org/</a:t>
            </a:r>
            <a:endParaRPr lang="en-US" sz="2000" b="1" dirty="0">
              <a:solidFill>
                <a:srgbClr val="00279F"/>
              </a:solidFill>
              <a:latin typeface="Book Antiqua" charset="0"/>
              <a:ea typeface="MS PGothic" charset="0"/>
              <a:cs typeface="MS PGothic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-Anonymity: each subject cannot be distinguished from at least </a:t>
            </a: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-1 others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Identify 87% of US population using (</a:t>
            </a:r>
            <a:r>
              <a:rPr lang="en-US" sz="20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dob,zip,gender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36284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8D48-D2A9-B848-B519-0B062901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Foundations of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EC506-AB31-1B48-97D9-6BBAC9F5A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spcBef>
                <a:spcPts val="480"/>
              </a:spcBef>
              <a:buNone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Drawing </a:t>
            </a:r>
            <a:r>
              <a:rPr lang="en-US" sz="3200" i="1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useful</a:t>
            </a: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conclusions from data using computation</a:t>
            </a:r>
          </a:p>
          <a:p>
            <a:pPr marL="457200" lvl="0" indent="-368300">
              <a:spcBef>
                <a:spcPts val="48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Identifying patterns in information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visualizations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Inference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Quantifying whether those patterns are reliable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randomization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Making informed guesses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45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A9122-E168-6348-B8EA-B9CBE7C3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58E62-B14D-394D-A805-C58A3B8AA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ourier" pitchFamily="2" charset="0"/>
                <a:hlinkClick r:id="rId2"/>
              </a:rPr>
              <a:t>https://www.cs.duke.edu/courses/compsci116/spring19/</a:t>
            </a:r>
            <a:endParaRPr lang="en-US" sz="2400" dirty="0">
              <a:latin typeface="Courier" pitchFamily="2" charset="0"/>
            </a:endParaRPr>
          </a:p>
          <a:p>
            <a:r>
              <a:rPr lang="en-US" dirty="0"/>
              <a:t>Thursdays: Active Lecture</a:t>
            </a:r>
          </a:p>
          <a:p>
            <a:pPr lvl="1"/>
            <a:r>
              <a:rPr lang="en-US" dirty="0"/>
              <a:t>Reading assigned</a:t>
            </a:r>
          </a:p>
          <a:p>
            <a:r>
              <a:rPr lang="en-US" dirty="0"/>
              <a:t>Tuesdays: Team-Based Learning in Lab</a:t>
            </a:r>
          </a:p>
          <a:p>
            <a:r>
              <a:rPr lang="en-US" dirty="0"/>
              <a:t>Midterm Exams: </a:t>
            </a:r>
            <a:r>
              <a:rPr lang="en-US" b="1" dirty="0"/>
              <a:t>2/19</a:t>
            </a:r>
            <a:r>
              <a:rPr lang="en-US" dirty="0"/>
              <a:t> &amp; </a:t>
            </a:r>
            <a:r>
              <a:rPr lang="en-US" b="1" dirty="0"/>
              <a:t>4/18</a:t>
            </a:r>
          </a:p>
          <a:p>
            <a:r>
              <a:rPr lang="en-US" dirty="0"/>
              <a:t>Weekly Homework: Discuss with your team but submit individually</a:t>
            </a:r>
          </a:p>
          <a:p>
            <a:r>
              <a:rPr lang="en-US" dirty="0"/>
              <a:t>3 Projects: Work in pairs</a:t>
            </a:r>
          </a:p>
          <a:p>
            <a:r>
              <a:rPr lang="en-US" dirty="0"/>
              <a:t>Final Project: Work in pairs – Present on </a:t>
            </a:r>
            <a:r>
              <a:rPr lang="en-US" b="1" dirty="0"/>
              <a:t>5/3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473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037E-E53D-0C4A-8EA1-C2F08F8F8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0795-9043-6D49-9B45-7A5C1154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Facilitate collaboration</a:t>
            </a:r>
          </a:p>
          <a:p>
            <a:pPr lvl="1"/>
            <a:r>
              <a:rPr lang="en-US" dirty="0"/>
              <a:t>Problem solving accompanied by group interaction promotes learning</a:t>
            </a:r>
          </a:p>
          <a:p>
            <a:r>
              <a:rPr lang="en-US" dirty="0"/>
              <a:t>Do </a:t>
            </a:r>
            <a:r>
              <a:rPr lang="en-US" dirty="0">
                <a:hlinkClick r:id="rId2"/>
              </a:rPr>
              <a:t>reading</a:t>
            </a:r>
            <a:r>
              <a:rPr lang="en-US" dirty="0"/>
              <a:t> outside of class</a:t>
            </a:r>
          </a:p>
          <a:p>
            <a:r>
              <a:rPr lang="en-US" dirty="0"/>
              <a:t>Readiness Assurance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Individual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Team </a:t>
            </a:r>
          </a:p>
          <a:p>
            <a:r>
              <a:rPr lang="en-US" dirty="0"/>
              <a:t>Application-focused Exercise</a:t>
            </a:r>
          </a:p>
          <a:p>
            <a:r>
              <a:rPr lang="en-US" dirty="0"/>
              <a:t>End of Semester: Peer Evaluation</a:t>
            </a:r>
          </a:p>
        </p:txBody>
      </p:sp>
    </p:spTree>
    <p:extLst>
      <p:ext uri="{BB962C8B-B14F-4D97-AF65-F5344CB8AC3E}">
        <p14:creationId xmlns:p14="http://schemas.microsoft.com/office/powerpoint/2010/main" val="2303235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580B-CCF3-AE40-BB76-AFD9C68A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you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0DC66-0E77-2A4C-BBE4-E2944F36A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by doing</a:t>
            </a:r>
          </a:p>
          <a:p>
            <a:pPr lvl="1"/>
            <a:r>
              <a:rPr lang="en-US" dirty="0"/>
              <a:t>Learn computing concepts by doing interesting things on data</a:t>
            </a:r>
          </a:p>
          <a:p>
            <a:pPr lvl="1"/>
            <a:r>
              <a:rPr lang="en-US" dirty="0"/>
              <a:t>Learn statistical concepts by observing what’s interesting</a:t>
            </a:r>
          </a:p>
          <a:p>
            <a:pPr lvl="1"/>
            <a:r>
              <a:rPr lang="en-US" dirty="0"/>
              <a:t>Learn domain knowledge just in time</a:t>
            </a:r>
          </a:p>
          <a:p>
            <a:endParaRPr lang="en-US" dirty="0"/>
          </a:p>
          <a:p>
            <a:r>
              <a:rPr lang="en-US" dirty="0"/>
              <a:t>Minimal setup: </a:t>
            </a:r>
            <a:r>
              <a:rPr lang="en-US" dirty="0" err="1"/>
              <a:t>Jupyter</a:t>
            </a:r>
            <a:r>
              <a:rPr lang="en-US" dirty="0"/>
              <a:t> Notebooks (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jupyterhub.cs.duke.edu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334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5D18D-3F54-1346-A581-2D9EFA17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 dirty="0" err="1"/>
              <a:t>FoDS</a:t>
            </a:r>
            <a:r>
              <a:rPr lang="en-US" dirty="0"/>
              <a:t> the right course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A3EE8-EA8B-5749-A39E-C1F7DD5CC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Yes if:</a:t>
            </a:r>
          </a:p>
          <a:p>
            <a:pPr lvl="1"/>
            <a:r>
              <a:rPr lang="en-US" dirty="0"/>
              <a:t>You’re interested in gaining quantitative (QS) or computational skills.</a:t>
            </a:r>
          </a:p>
          <a:p>
            <a:pPr lvl="1"/>
            <a:r>
              <a:rPr lang="en-US" dirty="0"/>
              <a:t>You want to understand and develop points of view based on the analysis of data as well as evaluate arguments made by others</a:t>
            </a:r>
          </a:p>
          <a:p>
            <a:r>
              <a:rPr lang="en-US" dirty="0"/>
              <a:t>Probably not if:</a:t>
            </a:r>
          </a:p>
          <a:p>
            <a:pPr lvl="1"/>
            <a:r>
              <a:rPr lang="en-US" dirty="0"/>
              <a:t>You’ve already taken a number of computer science and statistics courses. CompSci 216 – Everything Data may be more appropriate?</a:t>
            </a:r>
          </a:p>
          <a:p>
            <a:pPr lvl="1"/>
            <a:r>
              <a:rPr lang="en-US" dirty="0"/>
              <a:t>You’ve already taken Stat 199</a:t>
            </a:r>
          </a:p>
          <a:p>
            <a:pPr lvl="1"/>
            <a:r>
              <a:rPr lang="en-US" dirty="0"/>
              <a:t>Want a course that satisfies an elective requirement for Stats or CompSci</a:t>
            </a:r>
          </a:p>
          <a:p>
            <a:r>
              <a:rPr lang="en-US" dirty="0"/>
              <a:t>Ask me! </a:t>
            </a:r>
          </a:p>
        </p:txBody>
      </p:sp>
    </p:spTree>
    <p:extLst>
      <p:ext uri="{BB962C8B-B14F-4D97-AF65-F5344CB8AC3E}">
        <p14:creationId xmlns:p14="http://schemas.microsoft.com/office/powerpoint/2010/main" val="3468169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EFC3A-C237-424D-A4A0-7AFB55D6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D5E85-9BC7-9B40-993C-3FE5817CA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>
                <a:hlinkClick r:id="rId2"/>
              </a:rPr>
              <a:t>Chapter 1</a:t>
            </a:r>
            <a:r>
              <a:rPr lang="en-US" dirty="0"/>
              <a:t> of </a:t>
            </a:r>
            <a:r>
              <a:rPr lang="en-US" i="1" dirty="0">
                <a:hlinkClick r:id="rId3"/>
              </a:rPr>
              <a:t>Computational and Inferential Thinking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Tell a friend</a:t>
            </a:r>
          </a:p>
          <a:p>
            <a:pPr lvl="1"/>
            <a:r>
              <a:rPr lang="en-US" dirty="0"/>
              <a:t>There’s still space!</a:t>
            </a:r>
          </a:p>
        </p:txBody>
      </p:sp>
    </p:spTree>
    <p:extLst>
      <p:ext uri="{BB962C8B-B14F-4D97-AF65-F5344CB8AC3E}">
        <p14:creationId xmlns:p14="http://schemas.microsoft.com/office/powerpoint/2010/main" val="226703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Plan For The Day (PFTD)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articulate whether </a:t>
            </a:r>
            <a:r>
              <a:rPr lang="en-US" b="0" dirty="0" err="1">
                <a:latin typeface="Helvetica Neue Light"/>
                <a:ea typeface="ＭＳ Ｐゴシック" charset="0"/>
                <a:cs typeface="Helvetica Neue Light"/>
              </a:rPr>
              <a:t>FoDS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 is the right course for you, in terms of being able to complete it with understanding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describe what data science is and what the implications are of the work of data scientists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explain what work is expected: in-class team work,  </a:t>
            </a:r>
            <a:r>
              <a:rPr lang="en-US" dirty="0">
                <a:latin typeface="Helvetica Neue Light"/>
                <a:ea typeface="ＭＳ Ｐゴシック" charset="0"/>
                <a:cs typeface="Helvetica Neue Light"/>
              </a:rPr>
              <a:t>homework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, projects, and exams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1C50A-A548-314E-A0B9-6004DAD6FB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2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0A05-83AD-474B-9578-F3364511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9B130-A76A-6E4D-A67A-B9DCA12E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Adaption of Data 8 </a:t>
            </a:r>
          </a:p>
          <a:p>
            <a:pPr lvl="1"/>
            <a:r>
              <a:rPr lang="en-US" dirty="0"/>
              <a:t>Ani Adhikari, John </a:t>
            </a:r>
            <a:r>
              <a:rPr lang="en-US" dirty="0" err="1"/>
              <a:t>DeNero</a:t>
            </a:r>
            <a:r>
              <a:rPr lang="en-US" dirty="0"/>
              <a:t>, and David Wagner + a lot of staff at the University of California, Berkeley. </a:t>
            </a:r>
          </a:p>
          <a:p>
            <a:pPr lvl="1"/>
            <a:r>
              <a:rPr lang="en-US" dirty="0"/>
              <a:t>Materials used with permission</a:t>
            </a:r>
          </a:p>
          <a:p>
            <a:r>
              <a:rPr lang="en-US" dirty="0"/>
              <a:t>NAS Report on Envisioning the Data Science Discipline</a:t>
            </a:r>
          </a:p>
          <a:p>
            <a:r>
              <a:rPr lang="en-US" dirty="0"/>
              <a:t>Slides from Mike Franklin &amp; Data Science in the 21st Century at CRA Snowbird 2016</a:t>
            </a:r>
          </a:p>
          <a:p>
            <a:r>
              <a:rPr lang="en-US" dirty="0">
                <a:effectLst/>
              </a:rPr>
              <a:t>Thanks to Mine </a:t>
            </a:r>
            <a:r>
              <a:rPr lang="en-US" dirty="0" err="1">
                <a:effectLst/>
              </a:rPr>
              <a:t>Cetinkaya-Rundel</a:t>
            </a:r>
            <a:r>
              <a:rPr lang="en-US" dirty="0">
                <a:effectLst/>
              </a:rPr>
              <a:t>, Kristin Stephens-Martinez, Max Bartlett, &amp; Jose San-Martin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07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Who am I?</a:t>
            </a:r>
          </a:p>
        </p:txBody>
      </p:sp>
      <p:pic>
        <p:nvPicPr>
          <p:cNvPr id="1024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93993" y="3897064"/>
            <a:ext cx="1828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Content Placeholder 6" descr="lecture-pic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3" r="-5166"/>
          <a:stretch/>
        </p:blipFill>
        <p:spPr>
          <a:xfrm>
            <a:off x="1688754" y="1315260"/>
            <a:ext cx="4574289" cy="2249424"/>
          </a:xfrm>
          <a:prstGeom prst="rect">
            <a:avLst/>
          </a:prstGeom>
        </p:spPr>
      </p:pic>
      <p:pic>
        <p:nvPicPr>
          <p:cNvPr id="8" name="Picture 7" descr="head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964" y="3970180"/>
            <a:ext cx="2212848" cy="2743236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656D7B03-A4C4-E242-A668-6016BA9A5BA5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355" y="723514"/>
            <a:ext cx="5441277" cy="3007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4D2056-E84F-3F48-A345-3E6473A659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4078224"/>
            <a:ext cx="3792583" cy="1991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D243DD-9310-3E41-A1D7-CAB4A7C3B870}"/>
              </a:ext>
            </a:extLst>
          </p:cNvPr>
          <p:cNvSpPr txBox="1"/>
          <p:nvPr/>
        </p:nvSpPr>
        <p:spPr>
          <a:xfrm>
            <a:off x="2518873" y="2640912"/>
            <a:ext cx="7589520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Who are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8"/>
              </a:rPr>
              <a:t>http://bit.ly</a:t>
            </a:r>
            <a:r>
              <a:rPr lang="en-US" sz="3200">
                <a:latin typeface="Courier" pitchFamily="2" charset="0"/>
                <a:ea typeface="Helvetica Neue Thin" panose="020B0403020202020204" pitchFamily="34" charset="0"/>
                <a:hlinkClick r:id="rId8"/>
              </a:rPr>
              <a:t>/FoDS-s19-0110-0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4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  <p:by x="175000" y="1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400" dirty="0"/>
              <a:t>From the ACM Taskforce on Data Science Curricula</a:t>
            </a:r>
          </a:p>
          <a:p>
            <a:endParaRPr lang="en-US" sz="2400" dirty="0"/>
          </a:p>
          <a:p>
            <a:r>
              <a:rPr lang="en-US" sz="2400" dirty="0"/>
              <a:t>Draws from many different disciplines</a:t>
            </a:r>
          </a:p>
        </p:txBody>
      </p:sp>
      <p:pic>
        <p:nvPicPr>
          <p:cNvPr id="4" name="Picture 3" descr="Data Science Venn Diagram.pdf">
            <a:extLst>
              <a:ext uri="{FF2B5EF4-FFF2-40B4-BE49-F238E27FC236}">
                <a16:creationId xmlns:a16="http://schemas.microsoft.com/office/drawing/2014/main" id="{889611CC-2B79-904B-9984-80C2F74F9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487" y="965595"/>
            <a:ext cx="5416499" cy="477359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2973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dirty="0"/>
              <a:t>From Drew Conway</a:t>
            </a:r>
          </a:p>
          <a:p>
            <a:endParaRPr lang="en-US" dirty="0"/>
          </a:p>
          <a:p>
            <a:r>
              <a:rPr lang="en-US" dirty="0"/>
              <a:t>Skill-based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3EAEA-8052-564C-9E44-14447618C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583" y="643467"/>
            <a:ext cx="5665129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21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dirty="0"/>
              <a:t>From Joel Grus</a:t>
            </a:r>
          </a:p>
          <a:p>
            <a:endParaRPr lang="en-US" dirty="0"/>
          </a:p>
          <a:p>
            <a:r>
              <a:rPr lang="en-US" dirty="0"/>
              <a:t>Don’t use data science for evil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46AD9C-7659-C44A-A582-1445FE9D5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471" y="723901"/>
            <a:ext cx="7770529" cy="541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7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CA00C-5B8B-1649-AFE5-7C1ADDB4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68" y="439737"/>
            <a:ext cx="10515600" cy="1325563"/>
          </a:xfrm>
        </p:spPr>
        <p:txBody>
          <a:bodyPr/>
          <a:lstStyle/>
          <a:p>
            <a:r>
              <a:rPr lang="en-US" dirty="0"/>
              <a:t>Applications of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AD450-F319-EA49-9EF6-967263AD3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Medicine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</a:t>
            </a: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Melanoma detection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[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Codella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 2017] </a:t>
            </a: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Business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Smart Cities: 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BBB39-3AFF-DE43-970F-970C81349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54766"/>
            <a:ext cx="6094173" cy="2546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948D0A-DB63-5842-93F7-B5EB53649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15" y="2893511"/>
            <a:ext cx="853249" cy="8532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00BD9C-C903-3640-BF0B-F99223CD2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113" y="2943789"/>
            <a:ext cx="2324887" cy="8545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FD833-CA2C-2044-8B96-720B740DF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593" y="4546774"/>
            <a:ext cx="2222500" cy="139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057D14-AE21-494D-8576-B47843DE2F6D}"/>
              </a:ext>
            </a:extLst>
          </p:cNvPr>
          <p:cNvSpPr txBox="1"/>
          <p:nvPr/>
        </p:nvSpPr>
        <p:spPr>
          <a:xfrm>
            <a:off x="2262840" y="4724500"/>
            <a:ext cx="8609376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What applications of data science interest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6"/>
              </a:rPr>
              <a:t>http://bit.ly/FoDS-s19-0110-1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6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/>
              <a:t>What does a data scientist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From Peter </a:t>
            </a:r>
            <a:r>
              <a:rPr lang="en-US" sz="2000" dirty="0" err="1"/>
              <a:t>Skomoroch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2"/>
              </a:rPr>
              <a:t>The Best Job in America for the past three years?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3"/>
              </a:rPr>
              <a:t>A global shortage in data scientists?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Lots of buzz and buzzwords?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AF4C0-9BEA-154E-AF27-E20EF7A7F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8319" y="1244627"/>
            <a:ext cx="5614835" cy="421552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64769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754</Words>
  <Application>Microsoft Macintosh PowerPoint</Application>
  <PresentationFormat>Widescreen</PresentationFormat>
  <Paragraphs>122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Book Antiqua</vt:lpstr>
      <vt:lpstr>Calibri</vt:lpstr>
      <vt:lpstr>Calibri Light</vt:lpstr>
      <vt:lpstr>Courier</vt:lpstr>
      <vt:lpstr>Helvetica Neue</vt:lpstr>
      <vt:lpstr>Helvetica Neue Light</vt:lpstr>
      <vt:lpstr>Helvetica Neue Medium</vt:lpstr>
      <vt:lpstr>Helvetica Neue Thin</vt:lpstr>
      <vt:lpstr>Lucida Calligraphy</vt:lpstr>
      <vt:lpstr>Monotype Sorts</vt:lpstr>
      <vt:lpstr>Times New Roman</vt:lpstr>
      <vt:lpstr>Office Theme</vt:lpstr>
      <vt:lpstr>Welcome to  CompSci 116: Foundations of Data Science</vt:lpstr>
      <vt:lpstr>Plan For The Day (PFTD)</vt:lpstr>
      <vt:lpstr>Acknowledgements</vt:lpstr>
      <vt:lpstr>Who am I?</vt:lpstr>
      <vt:lpstr>What is Data Science?</vt:lpstr>
      <vt:lpstr>What is Data Science?</vt:lpstr>
      <vt:lpstr>What is Data Science?</vt:lpstr>
      <vt:lpstr>Applications of Data Science</vt:lpstr>
      <vt:lpstr>What does a data scientist do?</vt:lpstr>
      <vt:lpstr>Ethical &amp; Social Implications of Data</vt:lpstr>
      <vt:lpstr>Latanya Sweeney</vt:lpstr>
      <vt:lpstr>What is Foundations of Data Science?</vt:lpstr>
      <vt:lpstr>Course Details</vt:lpstr>
      <vt:lpstr>Team-Based Learning</vt:lpstr>
      <vt:lpstr>How will you learn?</vt:lpstr>
      <vt:lpstr>Is FoDS the right course for you?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CompSci 116: Foundations of Data Science</dc:title>
  <dc:creator>Forbes, Jeffrey</dc:creator>
  <cp:lastModifiedBy>Forbes, Jeffrey</cp:lastModifiedBy>
  <cp:revision>8</cp:revision>
  <cp:lastPrinted>2019-01-10T17:56:20Z</cp:lastPrinted>
  <dcterms:created xsi:type="dcterms:W3CDTF">2019-01-09T21:05:53Z</dcterms:created>
  <dcterms:modified xsi:type="dcterms:W3CDTF">2019-01-10T17:57:16Z</dcterms:modified>
</cp:coreProperties>
</file>